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Mono Medium" panose="00000009000000000000" pitchFamily="49" charset="0"/>
      <p:regular r:id="rId18"/>
      <p:italic r:id="rId1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5ABDC-D52F-E36C-455D-AF876EF40A05}" v="86" dt="2024-11-18T18:39:44.558"/>
    <p1510:client id="{2A715770-0427-6B17-6BCC-0B1F13E98B12}" v="329" dt="2024-11-18T18:57:07.657"/>
    <p1510:client id="{3DA5950C-909A-1D8B-2928-E5316EAC340B}" v="44" dt="2024-11-18T19:45:10.176"/>
    <p1510:client id="{49BF334C-BC2F-7EB0-19A4-046E224BAFF3}" v="2359" dt="2024-11-18T18:36:57.417"/>
    <p1510:client id="{F1C418CC-9D63-169E-752B-1131C39C668D}" v="441" dt="2024-11-18T18:16:21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0B374-E385-4E5F-A6BF-8FC98F2DACC9}" type="datetimeFigureOut">
              <a:t>18/11/2024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0B5D2-27AE-4B9D-BDE7-E6EB5D96464B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96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3225"/>
            <a:ext cx="8025977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150" kern="0" spc="-185" dirty="0">
                <a:solidFill>
                  <a:srgbClr val="FFFFFF"/>
                </a:solidFill>
                <a:latin typeface="Roboto Mono Medium"/>
                <a:ea typeface="Roboto Mono Medium"/>
                <a:cs typeface="Roboto Mono Medium" pitchFamily="34" charset="-120"/>
              </a:rPr>
              <a:t>Proyecto de </a:t>
            </a:r>
            <a:r>
              <a:rPr lang="en-US" sz="6150" kern="0" spc="-185" dirty="0" err="1">
                <a:solidFill>
                  <a:srgbClr val="FFFFFF"/>
                </a:solidFill>
                <a:latin typeface="Roboto Mono Medium"/>
                <a:ea typeface="Roboto Mono Medium"/>
                <a:cs typeface="Roboto Mono Medium" pitchFamily="34" charset="-120"/>
              </a:rPr>
              <a:t>Aplicación</a:t>
            </a:r>
            <a:r>
              <a:rPr lang="en-US" sz="6150" kern="0" spc="-185" dirty="0">
                <a:solidFill>
                  <a:srgbClr val="FFFFFF"/>
                </a:solidFill>
                <a:latin typeface="Roboto Mono Medium"/>
                <a:ea typeface="Roboto Mono Medium"/>
                <a:cs typeface="Roboto Mono Medium" pitchFamily="34" charset="-120"/>
              </a:rPr>
              <a:t> de Tenis IS2 Ciclo 1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Realizado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por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----------------------</a:t>
            </a:r>
          </a:p>
          <a:p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BECERRA TAPIA ALEJANDRO</a:t>
            </a:r>
            <a:br>
              <a:rPr lang="en-US" sz="1750" kern="0" spc="-18" dirty="0">
                <a:latin typeface="Roboto"/>
                <a:ea typeface="Roboto"/>
                <a:cs typeface="Roboto"/>
              </a:rPr>
            </a:b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GARCIA-CARO BARTOLOME ALVARO</a:t>
            </a:r>
            <a:br>
              <a:rPr lang="en-US" sz="1750" kern="0" spc="-18" dirty="0">
                <a:latin typeface="Roboto"/>
                <a:ea typeface="Roboto"/>
                <a:cs typeface="Roboto"/>
              </a:rPr>
            </a:b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MARIN MITE ALFONSO</a:t>
            </a:r>
            <a:br>
              <a:rPr lang="en-US" sz="1750" kern="0" spc="-18" dirty="0">
                <a:latin typeface="Roboto"/>
                <a:ea typeface="Roboto"/>
                <a:cs typeface="Roboto"/>
              </a:rPr>
            </a:b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MENENDEZ TREJO RODRIGO</a:t>
            </a:r>
            <a:br>
              <a:rPr lang="en-US" sz="1750" kern="0" spc="-18" dirty="0">
                <a:latin typeface="Roboto"/>
                <a:ea typeface="Roboto"/>
                <a:cs typeface="Roboto"/>
              </a:rPr>
            </a:b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PEREZ LOPEZ LUIS</a:t>
            </a:r>
          </a:p>
          <a:p>
            <a:endParaRPr lang="en-US" sz="1750" kern="0" spc="-18">
              <a:solidFill>
                <a:srgbClr val="E5E0DF"/>
              </a:solidFill>
              <a:latin typeface="Roboto"/>
              <a:ea typeface="Roboto"/>
              <a:cs typeface="Roboto"/>
            </a:endParaRPr>
          </a:p>
          <a:p>
            <a:r>
              <a:rPr lang="en-US" sz="1750" b="1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GRUPO 16 </a:t>
            </a:r>
          </a:p>
          <a:p>
            <a:pPr>
              <a:lnSpc>
                <a:spcPts val="2850"/>
              </a:lnSpc>
            </a:pPr>
            <a:endParaRPr lang="en-US" sz="1750" kern="0" spc="-18">
              <a:solidFill>
                <a:srgbClr val="E5E0DF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608310CF-4033-84D4-8113-EF622E9A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" y="2710"/>
            <a:ext cx="14708454" cy="823228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34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POST MORTEM: PUNTOS FUERTES (PF) Y DÉBILES (PD)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419951"/>
            <a:ext cx="7556421" cy="3856196"/>
          </a:xfrm>
          <a:prstGeom prst="roundRect">
            <a:avLst>
              <a:gd name="adj" fmla="val 8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427571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357128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PF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8403908" y="3571280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Excelente trabajo en equipo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10249954" y="3427589"/>
            <a:ext cx="1701483" cy="292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Comunicación</a:t>
            </a:r>
            <a:r>
              <a:rPr lang="en-US" sz="140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fluida</a:t>
            </a:r>
            <a:r>
              <a:rPr lang="en-US" sz="140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entre la gran </a:t>
            </a:r>
            <a:r>
              <a:rPr lang="en-US" sz="140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mayoría</a:t>
            </a:r>
            <a:r>
              <a:rPr lang="en-US" sz="140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40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miembros</a:t>
            </a:r>
            <a:r>
              <a:rPr lang="en-US" sz="140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40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equipo</a:t>
            </a:r>
          </a:p>
        </p:txBody>
      </p:sp>
      <p:sp>
        <p:nvSpPr>
          <p:cNvPr id="9" name="Text 6"/>
          <p:cNvSpPr/>
          <p:nvPr/>
        </p:nvSpPr>
        <p:spPr>
          <a:xfrm>
            <a:off x="12174379" y="3571280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Código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eficiente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sp>
        <p:nvSpPr>
          <p:cNvPr id="10" name="Shape 7"/>
          <p:cNvSpPr/>
          <p:nvPr/>
        </p:nvSpPr>
        <p:spPr>
          <a:xfrm>
            <a:off x="6287810" y="5166598"/>
            <a:ext cx="7541181" cy="21019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531030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PD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8403908" y="5310307"/>
            <a:ext cx="142398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Falta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experiencia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con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lenguaje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utilizado</a:t>
            </a:r>
            <a:endParaRPr lang="en-US" sz="1750" err="1"/>
          </a:p>
        </p:txBody>
      </p:sp>
      <p:sp>
        <p:nvSpPr>
          <p:cNvPr id="13" name="Text 10"/>
          <p:cNvSpPr/>
          <p:nvPr/>
        </p:nvSpPr>
        <p:spPr>
          <a:xfrm>
            <a:off x="10067074" y="5336432"/>
            <a:ext cx="1894249" cy="178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Eliminación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un sexto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miembro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por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tanto,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reducción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rendimiento</a:t>
            </a:r>
          </a:p>
        </p:txBody>
      </p:sp>
      <p:sp>
        <p:nvSpPr>
          <p:cNvPr id="14" name="Text 11"/>
          <p:cNvSpPr/>
          <p:nvPr/>
        </p:nvSpPr>
        <p:spPr>
          <a:xfrm>
            <a:off x="12174379" y="5336432"/>
            <a:ext cx="1506175" cy="1773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7000" r="-10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433" y="559612"/>
            <a:ext cx="13334075" cy="7101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6A319488-5E70-C301-58C6-5AF535D85E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006"/>
          <a:stretch/>
        </p:blipFill>
        <p:spPr>
          <a:xfrm>
            <a:off x="932688" y="845718"/>
            <a:ext cx="12754051" cy="652800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F1A4C0-E641-FFCD-1935-E7D729A5C9B1}"/>
              </a:ext>
            </a:extLst>
          </p:cNvPr>
          <p:cNvSpPr txBox="1"/>
          <p:nvPr/>
        </p:nvSpPr>
        <p:spPr>
          <a:xfrm>
            <a:off x="5369893" y="4441371"/>
            <a:ext cx="1939833" cy="73866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cs typeface="Calibri"/>
              </a:rPr>
              <a:t>Comunicación semanalmente mediante reuniones</a:t>
            </a:r>
            <a:endParaRPr lang="es-ES" sz="14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0DBA326-A921-E68D-5F15-19119A139E65}"/>
              </a:ext>
            </a:extLst>
          </p:cNvPr>
          <p:cNvSpPr txBox="1"/>
          <p:nvPr/>
        </p:nvSpPr>
        <p:spPr>
          <a:xfrm>
            <a:off x="5258682" y="1475749"/>
            <a:ext cx="1939833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cs typeface="Calibri"/>
              </a:rPr>
              <a:t>Documentar más el código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20582F-C3E5-E245-2A5B-B777954862EB}"/>
              </a:ext>
            </a:extLst>
          </p:cNvPr>
          <p:cNvSpPr txBox="1"/>
          <p:nvPr/>
        </p:nvSpPr>
        <p:spPr>
          <a:xfrm>
            <a:off x="5419320" y="2254225"/>
            <a:ext cx="1939833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cs typeface="Calibri"/>
              </a:rPr>
              <a:t>Organizarnos mejor las tareas</a:t>
            </a:r>
            <a:endParaRPr lang="es-ES" sz="14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777CC7-45B6-0990-583C-B86DA1DA3CDC}"/>
              </a:ext>
            </a:extLst>
          </p:cNvPr>
          <p:cNvSpPr txBox="1"/>
          <p:nvPr/>
        </p:nvSpPr>
        <p:spPr>
          <a:xfrm>
            <a:off x="9484693" y="1475749"/>
            <a:ext cx="1939833" cy="95410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cs typeface="Calibri"/>
              </a:rPr>
              <a:t>Hacer pruebas cada vez que hagamos nuevo código en vez de hacerlas cada x tiempo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0561CC-BF0A-8131-AE35-F947C7D468BA}"/>
              </a:ext>
            </a:extLst>
          </p:cNvPr>
          <p:cNvSpPr txBox="1"/>
          <p:nvPr/>
        </p:nvSpPr>
        <p:spPr>
          <a:xfrm>
            <a:off x="11745979" y="1747597"/>
            <a:ext cx="1284925" cy="73866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cs typeface="Calibri"/>
              </a:rPr>
              <a:t>Preguntar dudas a los profesores</a:t>
            </a:r>
            <a:endParaRPr lang="es-ES" sz="140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B5A9DC-FDA2-4409-D2CE-158172FD0DFA}"/>
              </a:ext>
            </a:extLst>
          </p:cNvPr>
          <p:cNvSpPr txBox="1"/>
          <p:nvPr/>
        </p:nvSpPr>
        <p:spPr>
          <a:xfrm>
            <a:off x="10782152" y="4812073"/>
            <a:ext cx="1939833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cs typeface="Calibri"/>
              </a:rPr>
              <a:t>Aumentar el número de miembros del equipo</a:t>
            </a:r>
            <a:endParaRPr lang="es-ES" sz="14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4CA5EC-1747-B6DB-801B-362A98678AAA}"/>
              </a:ext>
            </a:extLst>
          </p:cNvPr>
          <p:cNvSpPr txBox="1"/>
          <p:nvPr/>
        </p:nvSpPr>
        <p:spPr>
          <a:xfrm>
            <a:off x="8520865" y="6196030"/>
            <a:ext cx="1939833" cy="73866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cs typeface="Calibri"/>
              </a:rPr>
              <a:t>Apartar el desarrollo para más tarde y no hacerlo poco a poco</a:t>
            </a:r>
          </a:p>
        </p:txBody>
      </p:sp>
    </p:spTree>
    <p:extLst>
      <p:ext uri="{BB962C8B-B14F-4D97-AF65-F5344CB8AC3E}">
        <p14:creationId xmlns:p14="http://schemas.microsoft.com/office/powerpoint/2010/main" val="285699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08EB949F-055E-520A-491C-F4BC3799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" y="2710"/>
            <a:ext cx="14708454" cy="82322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95539" y="619767"/>
            <a:ext cx="6787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Resumen de la Gestión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1474274" y="23916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632389" y="2476702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>
          <a:xfrm>
            <a:off x="2211390" y="2391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S_tradnl" sz="2200" kern="0" spc="-67" noProof="1">
                <a:solidFill>
                  <a:srgbClr val="E5E0DF"/>
                </a:solidFill>
                <a:latin typeface="Roboto Mono Medium"/>
                <a:ea typeface="Roboto Mono Medium"/>
                <a:cs typeface="Roboto Mono Medium" pitchFamily="34" charset="-120"/>
              </a:rPr>
              <a:t>Objetivo</a:t>
            </a:r>
            <a:endParaRPr lang="es-ES_tradnl" sz="2200" noProof="1">
              <a:latin typeface="Roboto Mono Medium"/>
              <a:ea typeface="Roboto Mono Medium"/>
            </a:endParaRPr>
          </a:p>
        </p:txBody>
      </p:sp>
      <p:sp>
        <p:nvSpPr>
          <p:cNvPr id="7" name="Text 4"/>
          <p:cNvSpPr/>
          <p:nvPr/>
        </p:nvSpPr>
        <p:spPr>
          <a:xfrm>
            <a:off x="2211390" y="28821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Crear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una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aplicación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móvil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para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gestionar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torneos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tenis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  <p:sp>
        <p:nvSpPr>
          <p:cNvPr id="8" name="Shape 5"/>
          <p:cNvSpPr/>
          <p:nvPr/>
        </p:nvSpPr>
        <p:spPr>
          <a:xfrm>
            <a:off x="7598787" y="24873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7756902" y="2572396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>
          <a:xfrm>
            <a:off x="8335903" y="2487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Equipo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8335903" y="297780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equipo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5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estudiantes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la ETSIINF.</a:t>
            </a:r>
          </a:p>
        </p:txBody>
      </p:sp>
      <p:sp>
        <p:nvSpPr>
          <p:cNvPr id="12" name="Shape 9"/>
          <p:cNvSpPr/>
          <p:nvPr/>
        </p:nvSpPr>
        <p:spPr>
          <a:xfrm>
            <a:off x="1495539" y="48688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1653654" y="4953858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/>
          </a:p>
        </p:txBody>
      </p:sp>
      <p:sp>
        <p:nvSpPr>
          <p:cNvPr id="14" name="Text 11"/>
          <p:cNvSpPr/>
          <p:nvPr/>
        </p:nvSpPr>
        <p:spPr>
          <a:xfrm>
            <a:off x="2232655" y="4868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Enfoque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2232655" y="535926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Utilizar metodologías ágiles para un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desarrollo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iterativo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adaptable,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siguiendo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ciclo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vida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Cascada.</a:t>
            </a:r>
            <a:endParaRPr lang="en-US" sz="1750"/>
          </a:p>
        </p:txBody>
      </p:sp>
      <p:sp>
        <p:nvSpPr>
          <p:cNvPr id="16" name="Shape 13"/>
          <p:cNvSpPr/>
          <p:nvPr/>
        </p:nvSpPr>
        <p:spPr>
          <a:xfrm>
            <a:off x="7620052" y="48582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7778167" y="4943226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650"/>
          </a:p>
        </p:txBody>
      </p:sp>
      <p:sp>
        <p:nvSpPr>
          <p:cNvPr id="18" name="Text 15"/>
          <p:cNvSpPr/>
          <p:nvPr/>
        </p:nvSpPr>
        <p:spPr>
          <a:xfrm>
            <a:off x="8357168" y="4858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Alcance</a:t>
            </a:r>
            <a:endParaRPr lang="en-US" sz="2200"/>
          </a:p>
        </p:txBody>
      </p:sp>
      <p:sp>
        <p:nvSpPr>
          <p:cNvPr id="19" name="Text 16"/>
          <p:cNvSpPr/>
          <p:nvPr/>
        </p:nvSpPr>
        <p:spPr>
          <a:xfrm>
            <a:off x="8357168" y="534863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La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aplicación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permitirá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inscribirse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a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torneos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consultar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estadísticas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individuales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entre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otras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funciones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6E230E7B-C4AF-694E-720D-D7CCC3F0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" y="2710"/>
            <a:ext cx="14708454" cy="82322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717" y="495657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kern="0" spc="-106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Estándar de Proceso de Desarrollo</a:t>
            </a:r>
            <a:endParaRPr lang="en-US" sz="3500"/>
          </a:p>
        </p:txBody>
      </p:sp>
      <p:sp>
        <p:nvSpPr>
          <p:cNvPr id="4" name="Shape 1"/>
          <p:cNvSpPr/>
          <p:nvPr/>
        </p:nvSpPr>
        <p:spPr>
          <a:xfrm>
            <a:off x="6375321" y="1891308"/>
            <a:ext cx="22860" cy="5842635"/>
          </a:xfrm>
          <a:prstGeom prst="roundRect">
            <a:avLst>
              <a:gd name="adj" fmla="val 118172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566475" y="2284928"/>
            <a:ext cx="630317" cy="22860"/>
          </a:xfrm>
          <a:prstGeom prst="roundRect">
            <a:avLst>
              <a:gd name="adj" fmla="val 118172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184166" y="2093833"/>
            <a:ext cx="405170" cy="40517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309777" y="2161342"/>
            <a:ext cx="15394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100"/>
          </a:p>
        </p:txBody>
      </p:sp>
      <p:sp>
        <p:nvSpPr>
          <p:cNvPr id="8" name="Text 5"/>
          <p:cNvSpPr/>
          <p:nvPr/>
        </p:nvSpPr>
        <p:spPr>
          <a:xfrm>
            <a:off x="7322148" y="2060314"/>
            <a:ext cx="3540088" cy="24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kern="0" spc="-53" err="1">
                <a:solidFill>
                  <a:srgbClr val="E5E0DF"/>
                </a:solidFill>
                <a:latin typeface="Roboto Mono Medium"/>
                <a:ea typeface="Roboto Mono Medium"/>
              </a:rPr>
              <a:t>Modelo</a:t>
            </a:r>
            <a:r>
              <a:rPr lang="en-US" sz="1750" kern="0" spc="-53">
                <a:solidFill>
                  <a:srgbClr val="E5E0DF"/>
                </a:solidFill>
                <a:latin typeface="Roboto Mono Medium"/>
                <a:ea typeface="Roboto Mono Medium"/>
              </a:rPr>
              <a:t> de </a:t>
            </a:r>
            <a:r>
              <a:rPr lang="en-US" sz="1750" kern="0" spc="-53" err="1">
                <a:solidFill>
                  <a:srgbClr val="E5E0DF"/>
                </a:solidFill>
                <a:latin typeface="Roboto Mono Medium"/>
                <a:ea typeface="Roboto Mono Medium"/>
              </a:rPr>
              <a:t>desarrollo</a:t>
            </a:r>
            <a:r>
              <a:rPr lang="en-US" sz="1750" kern="0" spc="-53">
                <a:solidFill>
                  <a:srgbClr val="E5E0DF"/>
                </a:solidFill>
                <a:latin typeface="Roboto Mono Medium"/>
                <a:ea typeface="Roboto Mono Medium"/>
              </a:rPr>
              <a:t> </a:t>
            </a:r>
            <a:r>
              <a:rPr lang="en-US" sz="1750" kern="0" spc="-53" err="1">
                <a:solidFill>
                  <a:srgbClr val="E5E0DF"/>
                </a:solidFill>
                <a:latin typeface="Roboto Mono Medium"/>
                <a:ea typeface="Roboto Mono Medium"/>
              </a:rPr>
              <a:t>mixto</a:t>
            </a:r>
            <a:endParaRPr lang="es-ES" err="1"/>
          </a:p>
        </p:txBody>
      </p:sp>
      <p:sp>
        <p:nvSpPr>
          <p:cNvPr id="9" name="Text 6"/>
          <p:cNvSpPr/>
          <p:nvPr/>
        </p:nvSpPr>
        <p:spPr>
          <a:xfrm>
            <a:off x="7322148" y="2438632"/>
            <a:ext cx="6688952" cy="91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Incorporamos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metodología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Incremental-Cascada, que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combina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entregas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iterativas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(incremental) con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una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estructura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clara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cada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fase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(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cascada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). Esto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permite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flexibilidad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control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desarrollo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s-ES" sz="1400" kern="0" spc="-14">
              <a:solidFill>
                <a:srgbClr val="E5E0D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566475" y="3790593"/>
            <a:ext cx="630317" cy="22860"/>
          </a:xfrm>
          <a:prstGeom prst="roundRect">
            <a:avLst>
              <a:gd name="adj" fmla="val 118172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6184166" y="3599497"/>
            <a:ext cx="405170" cy="40517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309777" y="3667006"/>
            <a:ext cx="15394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100"/>
          </a:p>
        </p:txBody>
      </p:sp>
      <p:sp>
        <p:nvSpPr>
          <p:cNvPr id="13" name="Text 10"/>
          <p:cNvSpPr/>
          <p:nvPr/>
        </p:nvSpPr>
        <p:spPr>
          <a:xfrm>
            <a:off x="7377232" y="3576995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50" kern="0" spc="-53">
                <a:solidFill>
                  <a:srgbClr val="E5E0DF"/>
                </a:solidFill>
                <a:latin typeface="Roboto Mono Medium"/>
                <a:ea typeface="Roboto Mono Medium"/>
              </a:rPr>
              <a:t>Roles </a:t>
            </a:r>
            <a:r>
              <a:rPr lang="en-US" sz="1750" kern="0" spc="-53" err="1">
                <a:solidFill>
                  <a:srgbClr val="E5E0DF"/>
                </a:solidFill>
                <a:latin typeface="Roboto Mono Medium"/>
                <a:ea typeface="Roboto Mono Medium"/>
              </a:rPr>
              <a:t>Definidos</a:t>
            </a:r>
          </a:p>
          <a:p>
            <a:endParaRPr lang="en-US"/>
          </a:p>
          <a:p>
            <a:pPr>
              <a:lnSpc>
                <a:spcPts val="2200"/>
              </a:lnSpc>
            </a:pPr>
            <a:endParaRPr lang="en-US" sz="1750" kern="0" spc="-53">
              <a:solidFill>
                <a:srgbClr val="E5E0DF"/>
              </a:solidFill>
              <a:latin typeface="Roboto Mono Medium"/>
              <a:ea typeface="Roboto Mono Medium"/>
              <a:cs typeface="Calibri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377232" y="3966329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asignan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roles claros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equipo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(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Líder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Desarrollo, Calidad,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Gestión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Soporte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) para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garantizar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organización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calidad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s-ES" sz="1400" kern="0" spc="-14">
              <a:solidFill>
                <a:srgbClr val="E5E0D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566475" y="5296257"/>
            <a:ext cx="630317" cy="22860"/>
          </a:xfrm>
          <a:prstGeom prst="roundRect">
            <a:avLst>
              <a:gd name="adj" fmla="val 118172"/>
            </a:avLst>
          </a:prstGeom>
          <a:solidFill>
            <a:srgbClr val="595959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4166" y="5105162"/>
            <a:ext cx="405170" cy="40517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309777" y="5172670"/>
            <a:ext cx="15394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100"/>
          </a:p>
        </p:txBody>
      </p:sp>
      <p:sp>
        <p:nvSpPr>
          <p:cNvPr id="18" name="Text 15"/>
          <p:cNvSpPr/>
          <p:nvPr/>
        </p:nvSpPr>
        <p:spPr>
          <a:xfrm>
            <a:off x="7222996" y="5104693"/>
            <a:ext cx="256579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50" kern="0" spc="-53">
                <a:solidFill>
                  <a:srgbClr val="E5E0DF"/>
                </a:solidFill>
                <a:latin typeface="Roboto Mono Medium"/>
                <a:ea typeface="Roboto Mono Medium"/>
              </a:rPr>
              <a:t> Herramientas Clave</a:t>
            </a:r>
            <a:endParaRPr lang="es-ES" sz="1750" kern="0" spc="-53">
              <a:solidFill>
                <a:srgbClr val="E5E0DF"/>
              </a:solidFill>
              <a:latin typeface="Roboto Mono Medium"/>
              <a:ea typeface="Roboto Mono Medium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s-ES"/>
          </a:p>
        </p:txBody>
      </p:sp>
      <p:sp>
        <p:nvSpPr>
          <p:cNvPr id="19" name="Text 16"/>
          <p:cNvSpPr/>
          <p:nvPr/>
        </p:nvSpPr>
        <p:spPr>
          <a:xfrm>
            <a:off x="7377232" y="5471993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Uso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Firebase, Flutter, Visual Studio Code y GitHub para garantizar eficiencia y colaboración en el desarrollo.</a:t>
            </a:r>
            <a:endParaRPr lang="es-ES" sz="1400" kern="0" spc="-14">
              <a:solidFill>
                <a:srgbClr val="E5E0DF"/>
              </a:solidFill>
              <a:latin typeface="Roboto"/>
              <a:ea typeface="Roboto"/>
              <a:cs typeface="Roboto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400" kern="0" spc="-14">
              <a:solidFill>
                <a:srgbClr val="E5E0D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566475" y="6801922"/>
            <a:ext cx="630317" cy="22860"/>
          </a:xfrm>
          <a:prstGeom prst="roundRect">
            <a:avLst>
              <a:gd name="adj" fmla="val 118172"/>
            </a:avLst>
          </a:prstGeom>
          <a:solidFill>
            <a:srgbClr val="595959"/>
          </a:solidFill>
          <a:ln/>
        </p:spPr>
      </p:sp>
      <p:sp>
        <p:nvSpPr>
          <p:cNvPr id="21" name="Shape 18"/>
          <p:cNvSpPr/>
          <p:nvPr/>
        </p:nvSpPr>
        <p:spPr>
          <a:xfrm>
            <a:off x="6184166" y="6610826"/>
            <a:ext cx="405170" cy="40517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22" name="Text 19"/>
          <p:cNvSpPr/>
          <p:nvPr/>
        </p:nvSpPr>
        <p:spPr>
          <a:xfrm>
            <a:off x="6309777" y="6678335"/>
            <a:ext cx="15394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100"/>
          </a:p>
        </p:txBody>
      </p:sp>
      <p:sp>
        <p:nvSpPr>
          <p:cNvPr id="23" name="Text 20"/>
          <p:cNvSpPr/>
          <p:nvPr/>
        </p:nvSpPr>
        <p:spPr>
          <a:xfrm>
            <a:off x="7322148" y="6610356"/>
            <a:ext cx="4564656" cy="20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50" kern="0" spc="-53" err="1">
                <a:solidFill>
                  <a:srgbClr val="E5E0DF"/>
                </a:solidFill>
                <a:latin typeface="Roboto Mono Medium"/>
                <a:ea typeface="Roboto Mono Medium"/>
              </a:rPr>
              <a:t>Fases</a:t>
            </a:r>
            <a:r>
              <a:rPr lang="en-US" sz="1750" kern="0" spc="-53">
                <a:solidFill>
                  <a:srgbClr val="E5E0DF"/>
                </a:solidFill>
                <a:latin typeface="Roboto Mono Medium"/>
                <a:ea typeface="Roboto Mono Medium"/>
              </a:rPr>
              <a:t> y </a:t>
            </a:r>
            <a:r>
              <a:rPr lang="en-US" sz="1750" kern="0" spc="-53" err="1">
                <a:solidFill>
                  <a:srgbClr val="E5E0DF"/>
                </a:solidFill>
                <a:latin typeface="Roboto Mono Medium"/>
                <a:ea typeface="Roboto Mono Medium"/>
              </a:rPr>
              <a:t>Productos</a:t>
            </a:r>
            <a:r>
              <a:rPr lang="en-US" sz="1750" kern="0" spc="-53">
                <a:solidFill>
                  <a:srgbClr val="E5E0DF"/>
                </a:solidFill>
                <a:latin typeface="Roboto Mono Medium"/>
                <a:ea typeface="Roboto Mono Medium"/>
              </a:rPr>
              <a:t> del </a:t>
            </a:r>
            <a:r>
              <a:rPr lang="en-US" sz="1750" kern="0" spc="-53" err="1">
                <a:solidFill>
                  <a:srgbClr val="E5E0DF"/>
                </a:solidFill>
                <a:latin typeface="Roboto Mono Medium"/>
                <a:ea typeface="Roboto Mono Medium"/>
              </a:rPr>
              <a:t>Proceso</a:t>
            </a:r>
          </a:p>
          <a:p>
            <a:pPr indent="-285750">
              <a:buFont typeface="Arial"/>
              <a:buChar char="•"/>
            </a:pPr>
            <a:endParaRPr lang="es-ES" sz="1750" kern="0" spc="-53">
              <a:solidFill>
                <a:srgbClr val="E5E0DF"/>
              </a:solidFill>
              <a:latin typeface="Roboto Mono Medium"/>
              <a:ea typeface="Roboto Mono Medium"/>
            </a:endParaRPr>
          </a:p>
          <a:p>
            <a:pPr indent="0">
              <a:lnSpc>
                <a:spcPts val="2200"/>
              </a:lnSpc>
              <a:buNone/>
            </a:pPr>
            <a:endParaRPr lang="en-US" sz="1750" kern="0" spc="-53">
              <a:solidFill>
                <a:srgbClr val="E5E0DF"/>
              </a:solidFill>
              <a:latin typeface="Roboto Mono Medium"/>
              <a:ea typeface="Roboto Mono Medium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322148" y="7021726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Desde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definición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requisitos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hasta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pruebas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exhaustivas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análisis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post-mortem,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garantizando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entregas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alta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400" kern="0" spc="-14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calidad</a:t>
            </a:r>
            <a:r>
              <a:rPr lang="en-US" sz="1400" kern="0" spc="-14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valor incremental.</a:t>
            </a:r>
            <a:endParaRPr lang="es-ES" sz="1400" kern="0" spc="-14">
              <a:solidFill>
                <a:srgbClr val="E5E0D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25" name="Imagen 2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F254062-C835-D286-EA74-EDA4E9DDAB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02" t="2751" r="9020" b="4526"/>
          <a:stretch/>
        </p:blipFill>
        <p:spPr>
          <a:xfrm>
            <a:off x="274792" y="628343"/>
            <a:ext cx="5712595" cy="69781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C17E5D96-78FD-E6E9-6F31-7D1F5A564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" y="2710"/>
            <a:ext cx="14708454" cy="823228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1989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Planificación: Estrategia y Estimación, Plan del Proyecto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1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Estrategia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76463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definió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una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estrategia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desarrollo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basada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:</a:t>
            </a:r>
          </a:p>
        </p:txBody>
      </p:sp>
      <p:sp>
        <p:nvSpPr>
          <p:cNvPr id="5" name="Text 3"/>
          <p:cNvSpPr/>
          <p:nvPr/>
        </p:nvSpPr>
        <p:spPr>
          <a:xfrm>
            <a:off x="793790" y="477032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Priorización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funcionalidades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clave</a:t>
            </a:r>
            <a:endParaRPr lang="en-US" sz="1750">
              <a:cs typeface="Calibri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23455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Gestión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usuarios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56877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Gestión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torneos</a:t>
            </a:r>
            <a:endParaRPr lang="en-US" sz="1750" err="1">
              <a:cs typeface="Calibri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31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Estimación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>
          <a:xfrm>
            <a:off x="5332928" y="376463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utilizaron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técnicas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estimación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basadas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:</a:t>
            </a:r>
          </a:p>
        </p:txBody>
      </p:sp>
      <p:sp>
        <p:nvSpPr>
          <p:cNvPr id="10" name="Text 8"/>
          <p:cNvSpPr/>
          <p:nvPr/>
        </p:nvSpPr>
        <p:spPr>
          <a:xfrm>
            <a:off x="5332928" y="477032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Complejidad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puntos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función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66PF</a:t>
            </a:r>
            <a:endParaRPr lang="en-US" sz="1750">
              <a:cs typeface="Calibri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21911" y="568559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Esfuerzo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estimado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: 330 horas</a:t>
            </a:r>
            <a:endParaRPr lang="en-US" sz="1750">
              <a:cs typeface="Calibri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72067" y="31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 del Proyecto</a:t>
            </a:r>
            <a:endParaRPr lang="en-US" sz="2200"/>
          </a:p>
        </p:txBody>
      </p:sp>
      <p:sp>
        <p:nvSpPr>
          <p:cNvPr id="13" name="Text 11"/>
          <p:cNvSpPr/>
          <p:nvPr/>
        </p:nvSpPr>
        <p:spPr>
          <a:xfrm>
            <a:off x="9872067" y="376463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elaboró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un plan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proyecto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mediante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un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diagrama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GANTT que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incluye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:</a:t>
            </a:r>
            <a:endParaRPr lang="en-US" sz="1750">
              <a:latin typeface="Roboto"/>
              <a:ea typeface="Roboto"/>
              <a:cs typeface="Roboto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72067" y="469451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Alcance y objetivos del proyecto</a:t>
            </a:r>
            <a:endParaRPr lang="en-US" sz="1750"/>
          </a:p>
        </p:txBody>
      </p:sp>
      <p:sp>
        <p:nvSpPr>
          <p:cNvPr id="15" name="Text 13"/>
          <p:cNvSpPr/>
          <p:nvPr/>
        </p:nvSpPr>
        <p:spPr>
          <a:xfrm>
            <a:off x="9872067" y="51367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Cronograma y hitos principales</a:t>
            </a:r>
            <a:endParaRPr lang="en-US" sz="175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2258C0F1-458C-0229-1152-4A062DF49D4E}"/>
              </a:ext>
            </a:extLst>
          </p:cNvPr>
          <p:cNvSpPr/>
          <p:nvPr/>
        </p:nvSpPr>
        <p:spPr>
          <a:xfrm>
            <a:off x="793790" y="605132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Resgistro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resultados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estadísticas</a:t>
            </a: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FFD0FA70-D420-5A8B-2571-B52AE950325D}"/>
              </a:ext>
            </a:extLst>
          </p:cNvPr>
          <p:cNvSpPr/>
          <p:nvPr/>
        </p:nvSpPr>
        <p:spPr>
          <a:xfrm>
            <a:off x="5332927" y="6137286"/>
            <a:ext cx="40662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Ciclo 1: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requisitos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base y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funcionalidades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esenciales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(PF clave)</a:t>
            </a:r>
            <a:endParaRPr lang="en-US" sz="1750" err="1"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08739E60-23C6-67DA-5FF5-3B90A60F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" y="2710"/>
            <a:ext cx="14708454" cy="823228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295" y="537329"/>
            <a:ext cx="6682383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kern="0" spc="-115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Seguimiento del Proyecto</a:t>
            </a:r>
            <a:endParaRPr lang="en-US" sz="38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0335" y="1636276"/>
            <a:ext cx="2788556" cy="280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58" err="1">
                <a:solidFill>
                  <a:srgbClr val="E5E0DF"/>
                </a:solidFill>
                <a:latin typeface="Roboto Mono Medium"/>
                <a:ea typeface="Roboto Mono Medium"/>
                <a:cs typeface="Roboto Mono Medium" pitchFamily="34" charset="-120"/>
              </a:rPr>
              <a:t>Reuniones</a:t>
            </a:r>
            <a:r>
              <a:rPr lang="en-US" sz="1900" kern="0" spc="-58">
                <a:solidFill>
                  <a:srgbClr val="E5E0DF"/>
                </a:solidFill>
                <a:latin typeface="Roboto Mono Medium"/>
                <a:ea typeface="Roboto Mono Medium"/>
                <a:cs typeface="Roboto Mono Medium" pitchFamily="34" charset="-120"/>
              </a:rPr>
              <a:t> </a:t>
            </a:r>
            <a:r>
              <a:rPr lang="en-US" sz="1900" kern="0" spc="-58" err="1">
                <a:solidFill>
                  <a:srgbClr val="E5E0DF"/>
                </a:solidFill>
                <a:latin typeface="Roboto Mono Medium"/>
                <a:ea typeface="Roboto Mono Medium"/>
                <a:cs typeface="Roboto Mono Medium" pitchFamily="34" charset="-120"/>
              </a:rPr>
              <a:t>Semanales</a:t>
            </a:r>
            <a:endParaRPr lang="en-US" sz="1900" kern="0" spc="-58" err="1">
              <a:solidFill>
                <a:srgbClr val="E5E0DF"/>
              </a:solidFill>
              <a:latin typeface="Roboto Mono Medium"/>
              <a:ea typeface="Roboto Mono Medium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40335" y="2058829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realizaron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reuniones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semanales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 que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previamente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líder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daba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una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agenda con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puntos a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cumplir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durante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esa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reunión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estructurando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las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fases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proyecto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realización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código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etc.</a:t>
            </a:r>
            <a:endParaRPr lang="en-US" sz="15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2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0335" y="3199448"/>
            <a:ext cx="2784396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58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Seguimiento de Hitos</a:t>
            </a:r>
            <a:endParaRPr lang="en-US" sz="1900"/>
          </a:p>
        </p:txBody>
      </p:sp>
      <p:sp>
        <p:nvSpPr>
          <p:cNvPr id="9" name="Text 4"/>
          <p:cNvSpPr/>
          <p:nvPr/>
        </p:nvSpPr>
        <p:spPr>
          <a:xfrm>
            <a:off x="7440335" y="3622000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monitorearon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hitos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o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fases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 del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proyecto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para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asegurar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que se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cumplieran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plazos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establecidos.</a:t>
            </a:r>
            <a:endParaRPr lang="en-US" sz="1500">
              <a:latin typeface="Roboto"/>
              <a:ea typeface="Roboto"/>
              <a:cs typeface="Roboto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2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0335" y="4762619"/>
            <a:ext cx="4177330" cy="231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kern="0" spc="-58" err="1">
                <a:solidFill>
                  <a:srgbClr val="E5E0DF"/>
                </a:solidFill>
                <a:latin typeface="Roboto Mono Medium"/>
                <a:ea typeface="Roboto Mono Medium"/>
              </a:rPr>
              <a:t>Comprobación</a:t>
            </a:r>
            <a:r>
              <a:rPr lang="en-US" sz="1900" kern="0" spc="-58">
                <a:solidFill>
                  <a:srgbClr val="E5E0DF"/>
                </a:solidFill>
                <a:latin typeface="Roboto Mono Medium"/>
                <a:ea typeface="Roboto Mono Medium"/>
              </a:rPr>
              <a:t> de las </a:t>
            </a:r>
            <a:r>
              <a:rPr lang="en-US" sz="1900" kern="0" spc="-58" err="1">
                <a:solidFill>
                  <a:srgbClr val="E5E0DF"/>
                </a:solidFill>
                <a:latin typeface="Roboto Mono Medium"/>
                <a:ea typeface="Roboto Mono Medium"/>
              </a:rPr>
              <a:t>entregas</a:t>
            </a:r>
          </a:p>
        </p:txBody>
      </p:sp>
      <p:sp>
        <p:nvSpPr>
          <p:cNvPr id="12" name="Text 6"/>
          <p:cNvSpPr/>
          <p:nvPr/>
        </p:nvSpPr>
        <p:spPr>
          <a:xfrm>
            <a:off x="7440335" y="5185172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Una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vez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próximos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 a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hitos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o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fases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proyecto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revisábamos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profundidad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documentos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código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para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garantizar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que era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correcto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2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0335" y="6325791"/>
            <a:ext cx="3506805" cy="255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kern="0" spc="-58">
                <a:solidFill>
                  <a:srgbClr val="E5E0DF"/>
                </a:solidFill>
                <a:latin typeface="Roboto Mono Medium"/>
                <a:ea typeface="Roboto Mono Medium"/>
              </a:rPr>
              <a:t>Entrega y </a:t>
            </a:r>
            <a:r>
              <a:rPr lang="en-US" sz="1900" kern="0" spc="-58" err="1">
                <a:solidFill>
                  <a:srgbClr val="E5E0DF"/>
                </a:solidFill>
                <a:latin typeface="Roboto Mono Medium"/>
                <a:ea typeface="Roboto Mono Medium"/>
              </a:rPr>
              <a:t>planificación</a:t>
            </a:r>
            <a:endParaRPr lang="es-ES" err="1"/>
          </a:p>
        </p:txBody>
      </p:sp>
      <p:sp>
        <p:nvSpPr>
          <p:cNvPr id="15" name="Text 8"/>
          <p:cNvSpPr/>
          <p:nvPr/>
        </p:nvSpPr>
        <p:spPr>
          <a:xfrm>
            <a:off x="7440335" y="6748343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Finalmente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entregamos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documentos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código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correspondiente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líder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planifica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las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sesiones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semanales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500" kern="0" spc="-15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siguientes</a:t>
            </a:r>
            <a:r>
              <a:rPr lang="en-US" sz="1500" kern="0" spc="-15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789" y="856298"/>
            <a:ext cx="7952423" cy="1063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50" kern="0" spc="-101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Gestión de Configuración: Ejecución y Resultados</a:t>
            </a:r>
            <a:endParaRPr lang="en-US" sz="3350"/>
          </a:p>
        </p:txBody>
      </p:sp>
      <p:sp>
        <p:nvSpPr>
          <p:cNvPr id="4" name="Shape 1"/>
          <p:cNvSpPr/>
          <p:nvPr/>
        </p:nvSpPr>
        <p:spPr>
          <a:xfrm>
            <a:off x="595789" y="2175272"/>
            <a:ext cx="7940067" cy="3937642"/>
          </a:xfrm>
          <a:prstGeom prst="roundRect">
            <a:avLst>
              <a:gd name="adj" fmla="val 49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3409" y="2182892"/>
            <a:ext cx="7937183" cy="10365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73549" y="2292548"/>
            <a:ext cx="3624501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Plan de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gestión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configuración</a:t>
            </a:r>
            <a:endParaRPr lang="en-US" sz="1300" err="1"/>
          </a:p>
        </p:txBody>
      </p:sp>
      <p:sp>
        <p:nvSpPr>
          <p:cNvPr id="7" name="Text 4"/>
          <p:cNvSpPr/>
          <p:nvPr/>
        </p:nvSpPr>
        <p:spPr>
          <a:xfrm>
            <a:off x="4745950" y="2292548"/>
            <a:ext cx="3624501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100"/>
              </a:lnSpc>
            </a:pP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elaboró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un plan de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gestión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configuración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software (PGCS) que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recoge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una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serie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procedimientos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informes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PCs e IECs, etc.</a:t>
            </a:r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603409" y="3219450"/>
            <a:ext cx="7937183" cy="10365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73549" y="3329107"/>
            <a:ext cx="3624501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Peticiones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Cambio</a:t>
            </a:r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4745950" y="3329107"/>
            <a:ext cx="3624501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100"/>
              </a:lnSpc>
            </a:pP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Cada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vez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que se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realizaba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un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cambio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o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modificación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se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lanza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aprueba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una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petición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cambio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(PC)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por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CCC</a:t>
            </a:r>
          </a:p>
        </p:txBody>
      </p:sp>
      <p:sp>
        <p:nvSpPr>
          <p:cNvPr id="11" name="Shape 8"/>
          <p:cNvSpPr/>
          <p:nvPr/>
        </p:nvSpPr>
        <p:spPr>
          <a:xfrm>
            <a:off x="603409" y="4256008"/>
            <a:ext cx="7937183" cy="7641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73549" y="4365665"/>
            <a:ext cx="3624501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Informes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Estado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Semanales</a:t>
            </a:r>
            <a:endParaRPr lang="es-ES" err="1"/>
          </a:p>
        </p:txBody>
      </p:sp>
      <p:sp>
        <p:nvSpPr>
          <p:cNvPr id="13" name="Text 10"/>
          <p:cNvSpPr/>
          <p:nvPr/>
        </p:nvSpPr>
        <p:spPr>
          <a:xfrm>
            <a:off x="4745950" y="4365665"/>
            <a:ext cx="3624501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100"/>
              </a:lnSpc>
            </a:pP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realizan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informes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estado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semanales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3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cumplimentando</a:t>
            </a:r>
            <a:r>
              <a:rPr lang="en-US" sz="13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nº de PCs, LOC, etc.</a:t>
            </a:r>
          </a:p>
        </p:txBody>
      </p:sp>
      <p:sp>
        <p:nvSpPr>
          <p:cNvPr id="17" name="Shape 14"/>
          <p:cNvSpPr/>
          <p:nvPr/>
        </p:nvSpPr>
        <p:spPr>
          <a:xfrm>
            <a:off x="603409" y="6093779"/>
            <a:ext cx="7949539" cy="115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73549" y="5017188"/>
            <a:ext cx="3624501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13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Resultados</a:t>
            </a:r>
            <a:endParaRPr lang="en-US" sz="1300"/>
          </a:p>
        </p:txBody>
      </p:sp>
      <p:sp>
        <p:nvSpPr>
          <p:cNvPr id="19" name="Text 16"/>
          <p:cNvSpPr/>
          <p:nvPr/>
        </p:nvSpPr>
        <p:spPr>
          <a:xfrm>
            <a:off x="4745950" y="5017188"/>
            <a:ext cx="3624501" cy="1089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100"/>
              </a:lnSpc>
            </a:pPr>
            <a:r>
              <a:rPr lang="en-US" sz="12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logró un desarrollo eficiente y controlado, permitiendo la gestión de </a:t>
            </a:r>
            <a:r>
              <a:rPr lang="en-US" sz="12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versiones</a:t>
            </a:r>
            <a:r>
              <a:rPr lang="en-US" sz="12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la </a:t>
            </a:r>
            <a:r>
              <a:rPr lang="en-US" sz="12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colaboración</a:t>
            </a:r>
            <a:r>
              <a:rPr lang="en-US" sz="12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2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equipo</a:t>
            </a:r>
            <a:r>
              <a:rPr lang="en-US" sz="12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la </a:t>
            </a:r>
            <a:r>
              <a:rPr lang="en-US" sz="12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automatización</a:t>
            </a:r>
            <a:r>
              <a:rPr lang="en-US" sz="12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2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proceso</a:t>
            </a:r>
            <a:r>
              <a:rPr lang="en-US" sz="12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200" kern="0" spc="-13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desarrollo</a:t>
            </a:r>
            <a:r>
              <a:rPr lang="en-US" sz="1200" kern="0" spc="-13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2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682"/>
            <a:ext cx="7743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 err="1">
                <a:solidFill>
                  <a:srgbClr val="FFFFFF"/>
                </a:solidFill>
                <a:latin typeface="Roboto Mono Medium"/>
                <a:ea typeface="Roboto Mono Medium"/>
                <a:cs typeface="Roboto Mono Medium" pitchFamily="34" charset="-120"/>
              </a:rPr>
              <a:t>Comprobación</a:t>
            </a:r>
            <a:r>
              <a:rPr lang="en-US" sz="4450" kern="0" spc="-134" dirty="0">
                <a:solidFill>
                  <a:srgbClr val="FFFFFF"/>
                </a:solidFill>
                <a:latin typeface="Roboto Mono Medium"/>
                <a:ea typeface="Roboto Mono Medium"/>
                <a:cs typeface="Roboto Mono Medium" pitchFamily="34" charset="-120"/>
              </a:rPr>
              <a:t> de </a:t>
            </a:r>
            <a:r>
              <a:rPr lang="en-US" sz="4450" kern="0" spc="-134" dirty="0" err="1">
                <a:solidFill>
                  <a:srgbClr val="FFFFFF"/>
                </a:solidFill>
                <a:latin typeface="Roboto Mono Medium"/>
                <a:ea typeface="Roboto Mono Medium"/>
                <a:cs typeface="Roboto Mono Medium" pitchFamily="34" charset="-120"/>
              </a:rPr>
              <a:t>Defectos</a:t>
            </a:r>
            <a:endParaRPr lang="en-US" sz="4450" dirty="0" err="1">
              <a:latin typeface="Roboto Mono Medium"/>
              <a:ea typeface="Roboto Mono Medium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38413"/>
            <a:ext cx="3603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kern="0" spc="-67" err="1">
                <a:solidFill>
                  <a:srgbClr val="E5E0DF"/>
                </a:solidFill>
                <a:latin typeface="Roboto Mono Medium"/>
                <a:ea typeface="Roboto Mono Medium"/>
                <a:cs typeface="Roboto Mono Medium" pitchFamily="34" charset="-120"/>
              </a:rPr>
              <a:t>Detección</a:t>
            </a:r>
            <a:r>
              <a:rPr lang="en-US" sz="1600" kern="0" spc="-67">
                <a:solidFill>
                  <a:srgbClr val="E5E0DF"/>
                </a:solidFill>
                <a:latin typeface="Roboto Mono Medium"/>
                <a:ea typeface="Roboto Mono Medium"/>
                <a:cs typeface="Roboto Mono Medium" pitchFamily="34" charset="-120"/>
              </a:rPr>
              <a:t> </a:t>
            </a:r>
            <a:r>
              <a:rPr lang="en-US" sz="1600" kern="0" spc="-67" err="1">
                <a:solidFill>
                  <a:srgbClr val="E5E0DF"/>
                </a:solidFill>
                <a:latin typeface="Roboto Mono Medium"/>
                <a:ea typeface="Roboto Mono Medium"/>
                <a:cs typeface="Roboto Mono Medium" pitchFamily="34" charset="-120"/>
              </a:rPr>
              <a:t>mediante</a:t>
            </a:r>
            <a:r>
              <a:rPr lang="en-US" sz="1600" kern="0" spc="-67">
                <a:solidFill>
                  <a:srgbClr val="E5E0DF"/>
                </a:solidFill>
                <a:latin typeface="Roboto Mono Medium"/>
                <a:ea typeface="Roboto Mono Medium"/>
                <a:cs typeface="Roboto Mono Medium" pitchFamily="34" charset="-120"/>
              </a:rPr>
              <a:t> </a:t>
            </a:r>
            <a:r>
              <a:rPr lang="en-US" sz="1600" kern="0" spc="-67" err="1">
                <a:solidFill>
                  <a:srgbClr val="E5E0DF"/>
                </a:solidFill>
                <a:latin typeface="Roboto Mono Medium"/>
                <a:ea typeface="Roboto Mono Medium"/>
                <a:cs typeface="Roboto Mono Medium" pitchFamily="34" charset="-120"/>
              </a:rPr>
              <a:t>inspecciones</a:t>
            </a:r>
            <a:endParaRPr lang="en-US" sz="1600">
              <a:cs typeface="Calibri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identifican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defectos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a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través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inspecciones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realizados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mediante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revisión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código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varios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ingenieros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err="1">
                <a:solidFill>
                  <a:srgbClr val="E5E0DF"/>
                </a:solidFill>
                <a:latin typeface="Roboto Mono Medium"/>
                <a:ea typeface="Roboto Mono Medium"/>
              </a:rPr>
              <a:t>Priorización</a:t>
            </a:r>
          </a:p>
        </p:txBody>
      </p:sp>
      <p:sp>
        <p:nvSpPr>
          <p:cNvPr id="9" name="Text 4"/>
          <p:cNvSpPr/>
          <p:nvPr/>
        </p:nvSpPr>
        <p:spPr>
          <a:xfrm>
            <a:off x="47420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Los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defectos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se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clasifican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graves o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leves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según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su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impacto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funcionamiento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la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aplicación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Corrección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937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Una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vez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detectados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las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inspecciones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se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siguen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procedimientos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como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las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peticiones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cambio</a:t>
            </a:r>
            <a:endParaRPr lang="en-US" sz="1750" kern="0" spc="-18" dirty="0">
              <a:solidFill>
                <a:srgbClr val="E5E0D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Verificación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4742021" y="644509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Durante multiples pasos del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proceso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corrección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se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verifica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por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parte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múltiples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partes del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equipo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que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los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cambios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se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realizan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correctamente</a:t>
            </a:r>
            <a:r>
              <a:rPr lang="en-US" sz="1750" kern="0" spc="-18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07D83085-E56B-FDA7-6528-B30591760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" y="2710"/>
            <a:ext cx="14708454" cy="82322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633" y="898803"/>
            <a:ext cx="7699534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122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 de Calidad, Medidas y Resultados</a:t>
            </a:r>
            <a:endParaRPr lang="en-US" sz="4050"/>
          </a:p>
        </p:txBody>
      </p:sp>
      <p:sp>
        <p:nvSpPr>
          <p:cNvPr id="4" name="Shape 1"/>
          <p:cNvSpPr/>
          <p:nvPr/>
        </p:nvSpPr>
        <p:spPr>
          <a:xfrm>
            <a:off x="6208633" y="2498050"/>
            <a:ext cx="3746659" cy="3107293"/>
          </a:xfrm>
          <a:prstGeom prst="roundRect">
            <a:avLst>
              <a:gd name="adj" fmla="val 996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414968" y="2704386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 de Pruebas</a:t>
            </a:r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6414968" y="3150632"/>
            <a:ext cx="333398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16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elaboró un plan de pruebas que incluye:</a:t>
            </a:r>
            <a:endParaRPr lang="en-US" sz="1600"/>
          </a:p>
        </p:txBody>
      </p:sp>
      <p:sp>
        <p:nvSpPr>
          <p:cNvPr id="7" name="Text 4"/>
          <p:cNvSpPr/>
          <p:nvPr/>
        </p:nvSpPr>
        <p:spPr>
          <a:xfrm>
            <a:off x="6414968" y="3934539"/>
            <a:ext cx="333398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kern="0" spc="-16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Tipos de pruebas a realizar</a:t>
            </a:r>
            <a:endParaRPr lang="en-US" sz="1600"/>
          </a:p>
        </p:txBody>
      </p:sp>
      <p:sp>
        <p:nvSpPr>
          <p:cNvPr id="8" name="Text 5"/>
          <p:cNvSpPr/>
          <p:nvPr/>
        </p:nvSpPr>
        <p:spPr>
          <a:xfrm>
            <a:off x="6414968" y="4336733"/>
            <a:ext cx="333398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kern="0" spc="-16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Casos de prueba a ejecutar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10161627" y="2498050"/>
            <a:ext cx="3746659" cy="3107293"/>
          </a:xfrm>
          <a:prstGeom prst="roundRect">
            <a:avLst>
              <a:gd name="adj" fmla="val 996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0367963" y="2704386"/>
            <a:ext cx="279344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Metricas de Calidad</a:t>
            </a:r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10367963" y="3150632"/>
            <a:ext cx="333398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16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definieron métricas para evaluar la calidad de la aplicación, como:</a:t>
            </a:r>
            <a:endParaRPr lang="en-US" sz="1600"/>
          </a:p>
        </p:txBody>
      </p:sp>
      <p:sp>
        <p:nvSpPr>
          <p:cNvPr id="13" name="Text 10"/>
          <p:cNvSpPr/>
          <p:nvPr/>
        </p:nvSpPr>
        <p:spPr>
          <a:xfrm>
            <a:off x="10367963" y="3934539"/>
            <a:ext cx="333398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kern="0" spc="-16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Número de defectos encontrados</a:t>
            </a:r>
            <a:endParaRPr lang="en-US" sz="1600"/>
          </a:p>
        </p:txBody>
      </p:sp>
      <p:sp>
        <p:nvSpPr>
          <p:cNvPr id="15" name="Text 12"/>
          <p:cNvSpPr/>
          <p:nvPr/>
        </p:nvSpPr>
        <p:spPr>
          <a:xfrm>
            <a:off x="10367963" y="4343510"/>
            <a:ext cx="333398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kern="0" spc="-16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Tiempo de respuesta de la aplicación</a:t>
            </a:r>
            <a:endParaRPr lang="en-US" sz="1600"/>
          </a:p>
        </p:txBody>
      </p:sp>
      <p:sp>
        <p:nvSpPr>
          <p:cNvPr id="16" name="Shape 13"/>
          <p:cNvSpPr/>
          <p:nvPr/>
        </p:nvSpPr>
        <p:spPr>
          <a:xfrm>
            <a:off x="6208633" y="5811679"/>
            <a:ext cx="7699534" cy="1518999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414968" y="6018014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Resultados</a:t>
            </a:r>
            <a:endParaRPr lang="en-US" sz="2000"/>
          </a:p>
        </p:txBody>
      </p:sp>
      <p:sp>
        <p:nvSpPr>
          <p:cNvPr id="18" name="Text 15"/>
          <p:cNvSpPr/>
          <p:nvPr/>
        </p:nvSpPr>
        <p:spPr>
          <a:xfrm>
            <a:off x="6414968" y="6464260"/>
            <a:ext cx="7286863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logró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una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aplicación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cumpliendo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los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requisitos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especificados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con un alto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nivel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rendimiento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bastante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kern="0" spc="-16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eficiente</a:t>
            </a:r>
            <a:r>
              <a:rPr lang="en-US" sz="1600" kern="0" spc="-16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  <p:pic>
        <p:nvPicPr>
          <p:cNvPr id="24" name="Imagen 23" descr="Gestión de calidad - Alejandría Systems">
            <a:extLst>
              <a:ext uri="{FF2B5EF4-FFF2-40B4-BE49-F238E27FC236}">
                <a16:creationId xmlns:a16="http://schemas.microsoft.com/office/drawing/2014/main" id="{A32D118D-23FC-090C-46E7-26FC4EF36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18" y="1323172"/>
            <a:ext cx="5615054" cy="55818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1A4AB884-AD69-D503-907A-8CF22A92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" y="2710"/>
            <a:ext cx="14708454" cy="82322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3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POST MORTEM: DIFICULTADES ENCONTRADAS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398374" y="29303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556489" y="3015319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>
          <a:xfrm>
            <a:off x="1135490" y="293030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Limitaciones de Tiempo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135490" y="3775057"/>
            <a:ext cx="340966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La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gestión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tiempo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fue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un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reto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especialmente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las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etapas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iniciales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proyecto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debido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a que no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sabíamos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que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entregar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metodologías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utilizadas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etc.</a:t>
            </a:r>
            <a:endParaRPr lang="en-US" sz="1750">
              <a:latin typeface="Roboto"/>
              <a:ea typeface="Roboto"/>
              <a:cs typeface="Roboto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759608" y="29797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4917723" y="3064746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>
          <a:xfrm>
            <a:off x="5496724" y="2979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Comunicación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5496724" y="347015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identificaron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algunas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dificultades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la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comunicación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con un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cierto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miembro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del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grupo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cual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por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motivo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acabó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fuera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él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62609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951905" y="6345912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/>
          </a:p>
        </p:txBody>
      </p:sp>
      <p:sp>
        <p:nvSpPr>
          <p:cNvPr id="14" name="Text 11"/>
          <p:cNvSpPr/>
          <p:nvPr/>
        </p:nvSpPr>
        <p:spPr>
          <a:xfrm>
            <a:off x="1530906" y="6335042"/>
            <a:ext cx="5775560" cy="341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67" err="1">
                <a:solidFill>
                  <a:srgbClr val="E5E0DF"/>
                </a:solidFill>
                <a:latin typeface="Roboto Mono Medium"/>
                <a:ea typeface="Roboto Mono Medium"/>
              </a:rPr>
              <a:t>Lenguaje</a:t>
            </a:r>
            <a:r>
              <a:rPr lang="en-US" sz="2200" kern="0" spc="-67">
                <a:solidFill>
                  <a:srgbClr val="E5E0DF"/>
                </a:solidFill>
                <a:latin typeface="Roboto Mono Medium"/>
                <a:ea typeface="Roboto Mono Medium"/>
              </a:rPr>
              <a:t> y </a:t>
            </a:r>
            <a:r>
              <a:rPr lang="en-US" sz="2200" kern="0" spc="-67" err="1">
                <a:solidFill>
                  <a:srgbClr val="E5E0DF"/>
                </a:solidFill>
                <a:latin typeface="Roboto Mono Medium"/>
                <a:ea typeface="Roboto Mono Medium"/>
              </a:rPr>
              <a:t>entorno</a:t>
            </a:r>
            <a:r>
              <a:rPr lang="en-US" sz="2200" kern="0" spc="-67">
                <a:solidFill>
                  <a:srgbClr val="E5E0DF"/>
                </a:solidFill>
                <a:latin typeface="Roboto Mono Medium"/>
                <a:ea typeface="Roboto Mono Medium"/>
              </a:rPr>
              <a:t> </a:t>
            </a:r>
            <a:r>
              <a:rPr lang="en-US" sz="2200" kern="0" spc="-67" err="1">
                <a:solidFill>
                  <a:srgbClr val="E5E0DF"/>
                </a:solidFill>
                <a:latin typeface="Roboto Mono Medium"/>
                <a:ea typeface="Roboto Mono Medium"/>
              </a:rPr>
              <a:t>dificíl</a:t>
            </a:r>
            <a:endParaRPr lang="es-ES" err="1"/>
          </a:p>
        </p:txBody>
      </p:sp>
      <p:sp>
        <p:nvSpPr>
          <p:cNvPr id="15" name="Text 12"/>
          <p:cNvSpPr/>
          <p:nvPr/>
        </p:nvSpPr>
        <p:spPr>
          <a:xfrm>
            <a:off x="1530906" y="675132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El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lenguaje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entorno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prueba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fueron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algo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diferentes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a lo que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estábamos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18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acostumbrados</a:t>
            </a:r>
            <a:r>
              <a:rPr lang="en-US" sz="1750" kern="0" spc="-18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887D594C-CEBF-9DB7-17A0-E27EB2437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118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11</Slides>
  <Notes>10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14</cp:revision>
  <dcterms:created xsi:type="dcterms:W3CDTF">2024-11-18T16:56:51Z</dcterms:created>
  <dcterms:modified xsi:type="dcterms:W3CDTF">2024-11-18T19:50:44Z</dcterms:modified>
</cp:coreProperties>
</file>